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0" r:id="rId3"/>
    <p:sldId id="342" r:id="rId4"/>
    <p:sldId id="343" r:id="rId5"/>
    <p:sldId id="344" r:id="rId6"/>
    <p:sldId id="353" r:id="rId7"/>
    <p:sldId id="345" r:id="rId8"/>
    <p:sldId id="346" r:id="rId9"/>
    <p:sldId id="319" r:id="rId10"/>
    <p:sldId id="321" r:id="rId11"/>
    <p:sldId id="347" r:id="rId12"/>
    <p:sldId id="329" r:id="rId13"/>
    <p:sldId id="326" r:id="rId14"/>
    <p:sldId id="327" r:id="rId15"/>
    <p:sldId id="328" r:id="rId16"/>
    <p:sldId id="332" r:id="rId17"/>
    <p:sldId id="352" r:id="rId18"/>
    <p:sldId id="333" r:id="rId19"/>
    <p:sldId id="341" r:id="rId20"/>
    <p:sldId id="323" r:id="rId21"/>
    <p:sldId id="338" r:id="rId22"/>
    <p:sldId id="324" r:id="rId23"/>
    <p:sldId id="330" r:id="rId24"/>
    <p:sldId id="331" r:id="rId25"/>
    <p:sldId id="348" r:id="rId26"/>
    <p:sldId id="351" r:id="rId27"/>
    <p:sldId id="349" r:id="rId28"/>
    <p:sldId id="334" r:id="rId29"/>
    <p:sldId id="335" r:id="rId30"/>
    <p:sldId id="336" r:id="rId31"/>
    <p:sldId id="337" r:id="rId32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3" autoAdjust="0"/>
    <p:restoredTop sz="90888"/>
  </p:normalViewPr>
  <p:slideViewPr>
    <p:cSldViewPr>
      <p:cViewPr varScale="1">
        <p:scale>
          <a:sx n="123" d="100"/>
          <a:sy n="123" d="100"/>
        </p:scale>
        <p:origin x="1472" y="184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282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0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genetics.utah.edu/content/addiction/mouse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Consciousness, Sleep &amp; Drugs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2. The “hard” problem is impossible (and silly)!</a:t>
            </a:r>
          </a:p>
          <a:p>
            <a:pPr lvl="1"/>
            <a:r>
              <a:rPr lang="en-US" dirty="0"/>
              <a:t>Objective science will never penetrate the subjective world of the mind</a:t>
            </a:r>
          </a:p>
          <a:p>
            <a:pPr lvl="1"/>
            <a:r>
              <a:rPr lang="en-US" dirty="0"/>
              <a:t>This does not imply dualism or that consciousness is not also material (again, think of the rock..)</a:t>
            </a:r>
          </a:p>
          <a:p>
            <a:pPr lvl="1"/>
            <a:r>
              <a:rPr lang="en-US" dirty="0"/>
              <a:t>It is just two fundamentally separate perspectives on the same thing: subjective (inside-out) vs. objective (outside-in) – nothing “magic” except that our brains give us a really great subjective life..</a:t>
            </a:r>
          </a:p>
        </p:txBody>
      </p:sp>
    </p:spTree>
    <p:extLst>
      <p:ext uri="{BB962C8B-B14F-4D97-AF65-F5344CB8AC3E}">
        <p14:creationId xmlns:p14="http://schemas.microsoft.com/office/powerpoint/2010/main" val="4032388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Consciousness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Forget about all the philosophical mumbo-jumbo, and just do objective science on consciousness phenomenology:</a:t>
            </a:r>
          </a:p>
          <a:p>
            <a:r>
              <a:rPr lang="en-US" dirty="0"/>
              <a:t>When are people conscious, not, or altered?</a:t>
            </a:r>
          </a:p>
          <a:p>
            <a:r>
              <a:rPr lang="en-US" dirty="0"/>
              <a:t>What features / states of brain associated with different states of consciousness?</a:t>
            </a:r>
          </a:p>
          <a:p>
            <a:r>
              <a:rPr lang="en-US" dirty="0"/>
              <a:t>What features of subjective consciousness associate with different features of brain?</a:t>
            </a:r>
          </a:p>
          <a:p>
            <a:pPr marL="107916" indent="0">
              <a:buNone/>
            </a:pPr>
            <a:r>
              <a:rPr lang="en-US" b="1" dirty="0"/>
              <a:t>NCC: Neural Correlates of </a:t>
            </a:r>
            <a:r>
              <a:rPr lang="en-US" b="1" dirty="0" err="1"/>
              <a:t>Concsciousness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9118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What Counts as Conscious?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25" y="1404815"/>
            <a:ext cx="5791200" cy="6034309"/>
          </a:xfrm>
        </p:spPr>
      </p:pic>
    </p:spTree>
    <p:extLst>
      <p:ext uri="{BB962C8B-B14F-4D97-AF65-F5344CB8AC3E}">
        <p14:creationId xmlns:p14="http://schemas.microsoft.com/office/powerpoint/2010/main" val="2637668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Recurrent Processing = Consciousness</a:t>
            </a:r>
            <a:br>
              <a:rPr lang="en-US" sz="4000" dirty="0"/>
            </a:br>
            <a:r>
              <a:rPr lang="en-US" sz="2800" dirty="0"/>
              <a:t>(</a:t>
            </a:r>
            <a:r>
              <a:rPr lang="en-US" sz="2800" dirty="0" err="1"/>
              <a:t>Lamme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42" y="1770066"/>
            <a:ext cx="6793999" cy="4989513"/>
          </a:xfrm>
        </p:spPr>
      </p:pic>
    </p:spTree>
    <p:extLst>
      <p:ext uri="{BB962C8B-B14F-4D97-AF65-F5344CB8AC3E}">
        <p14:creationId xmlns:p14="http://schemas.microsoft.com/office/powerpoint/2010/main" val="355667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Recurrent Processing = Consciousness</a:t>
            </a:r>
            <a:br>
              <a:rPr lang="en-US" sz="4000" dirty="0"/>
            </a:br>
            <a:r>
              <a:rPr lang="en-US" sz="2800" dirty="0"/>
              <a:t>(</a:t>
            </a:r>
            <a:r>
              <a:rPr lang="en-US" sz="2800" dirty="0" err="1"/>
              <a:t>Lamme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66" y="1770066"/>
            <a:ext cx="7158351" cy="4989513"/>
          </a:xfrm>
        </p:spPr>
      </p:pic>
    </p:spTree>
    <p:extLst>
      <p:ext uri="{BB962C8B-B14F-4D97-AF65-F5344CB8AC3E}">
        <p14:creationId xmlns:p14="http://schemas.microsoft.com/office/powerpoint/2010/main" val="3567595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Recurrent Processing = Consciousness</a:t>
            </a:r>
            <a:br>
              <a:rPr lang="en-US" sz="4000" dirty="0"/>
            </a:br>
            <a:r>
              <a:rPr lang="en-US" sz="2800" dirty="0"/>
              <a:t>(</a:t>
            </a:r>
            <a:r>
              <a:rPr lang="en-US" sz="2800" dirty="0" err="1"/>
              <a:t>Lamme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14" y="1770066"/>
            <a:ext cx="7020255" cy="4989513"/>
          </a:xfrm>
        </p:spPr>
      </p:pic>
    </p:spTree>
    <p:extLst>
      <p:ext uri="{BB962C8B-B14F-4D97-AF65-F5344CB8AC3E}">
        <p14:creationId xmlns:p14="http://schemas.microsoft.com/office/powerpoint/2010/main" val="461916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== Consciousness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Consciousness is </a:t>
            </a:r>
            <a:r>
              <a:rPr lang="en-US" i="1" dirty="0"/>
              <a:t>Unitary</a:t>
            </a:r>
          </a:p>
          <a:p>
            <a:pPr marL="107916" indent="0">
              <a:buNone/>
            </a:pPr>
            <a:r>
              <a:rPr lang="en-US" dirty="0"/>
              <a:t>	Recurrence coordinates all areas on one thing</a:t>
            </a:r>
          </a:p>
          <a:p>
            <a:pPr marL="107916" indent="0">
              <a:buNone/>
            </a:pPr>
            <a:r>
              <a:rPr lang="en-US" dirty="0"/>
              <a:t>	(That thing emerges through popular vote)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Consciousness is </a:t>
            </a:r>
            <a:r>
              <a:rPr lang="en-US" i="1" dirty="0"/>
              <a:t>Functional</a:t>
            </a:r>
          </a:p>
          <a:p>
            <a:pPr marL="107916" indent="0">
              <a:buNone/>
            </a:pPr>
            <a:r>
              <a:rPr lang="en-US" dirty="0"/>
              <a:t>	We learn more about conscious things</a:t>
            </a:r>
          </a:p>
          <a:p>
            <a:pPr marL="107916" indent="0">
              <a:buNone/>
            </a:pPr>
            <a:r>
              <a:rPr lang="en-US" dirty="0"/>
              <a:t>	It helps us organize, prioritize our behavior</a:t>
            </a:r>
          </a:p>
          <a:p>
            <a:pPr marL="107916" indent="0">
              <a:buNone/>
            </a:pPr>
            <a:r>
              <a:rPr lang="en-US" dirty="0"/>
              <a:t>	“Focusing” is necessary for difficult problems</a:t>
            </a:r>
          </a:p>
        </p:txBody>
      </p:sp>
    </p:spTree>
    <p:extLst>
      <p:ext uri="{BB962C8B-B14F-4D97-AF65-F5344CB8AC3E}">
        <p14:creationId xmlns:p14="http://schemas.microsoft.com/office/powerpoint/2010/main" val="3354844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</a:t>
            </a:r>
            <a:r>
              <a:rPr lang="en-US" dirty="0" err="1"/>
              <a:t>Pulvinar</a:t>
            </a:r>
            <a:r>
              <a:rPr lang="en-US" dirty="0"/>
              <a:t> the Silver Screen of the Cartesian Theater??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25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a compelling feeling that our conscious selves are watching a movie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dirty="0" err="1"/>
              <a:t>pulvinar</a:t>
            </a:r>
            <a:r>
              <a:rPr lang="en-US" sz="2400" dirty="0"/>
              <a:t> is kind of a movie screen where all of our predictions are projected, at V1 resolution..  hmm..</a:t>
            </a:r>
          </a:p>
          <a:p>
            <a:endParaRPr lang="en-US" sz="2400" dirty="0"/>
          </a:p>
          <a:p>
            <a:r>
              <a:rPr lang="en-US" sz="2400" dirty="0"/>
              <a:t>Global workspace?  Brain synchronizer?</a:t>
            </a:r>
          </a:p>
        </p:txBody>
      </p:sp>
    </p:spTree>
    <p:extLst>
      <p:ext uri="{BB962C8B-B14F-4D97-AF65-F5344CB8AC3E}">
        <p14:creationId xmlns:p14="http://schemas.microsoft.com/office/powerpoint/2010/main" val="1575007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Twitter Conscious?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A. Yes</a:t>
            </a:r>
          </a:p>
          <a:p>
            <a:pPr marL="107916" indent="0">
              <a:buNone/>
            </a:pPr>
            <a:r>
              <a:rPr lang="en-US" dirty="0"/>
              <a:t>B. No</a:t>
            </a:r>
          </a:p>
        </p:txBody>
      </p:sp>
    </p:spTree>
    <p:extLst>
      <p:ext uri="{BB962C8B-B14F-4D97-AF65-F5344CB8AC3E}">
        <p14:creationId xmlns:p14="http://schemas.microsoft.com/office/powerpoint/2010/main" val="1304336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Metacognition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" r="-605"/>
          <a:stretch/>
        </p:blipFill>
        <p:spPr>
          <a:xfrm>
            <a:off x="695325" y="1724025"/>
            <a:ext cx="5010584" cy="4989513"/>
          </a:xfrm>
        </p:spPr>
      </p:pic>
      <p:sp>
        <p:nvSpPr>
          <p:cNvPr id="5" name="TextBox 4"/>
          <p:cNvSpPr txBox="1"/>
          <p:nvPr/>
        </p:nvSpPr>
        <p:spPr>
          <a:xfrm>
            <a:off x="5800725" y="1800225"/>
            <a:ext cx="3733800" cy="356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Awareness of awareness is also a key ingredient of human consciousness – likely associated with prefrontal cortex and other high-level brain areas.</a:t>
            </a:r>
          </a:p>
          <a:p>
            <a:endParaRPr lang="en-US" sz="2400" dirty="0"/>
          </a:p>
          <a:p>
            <a:r>
              <a:rPr lang="en-US" sz="2400" dirty="0"/>
              <a:t>Are you conscious when you’re not “mindful”?</a:t>
            </a:r>
          </a:p>
        </p:txBody>
      </p:sp>
    </p:spTree>
    <p:extLst>
      <p:ext uri="{BB962C8B-B14F-4D97-AF65-F5344CB8AC3E}">
        <p14:creationId xmlns:p14="http://schemas.microsoft.com/office/powerpoint/2010/main" val="713111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i="1" dirty="0"/>
              <a:t>is</a:t>
            </a:r>
            <a:r>
              <a:rPr lang="en-US" dirty="0"/>
              <a:t> consciousness?</a:t>
            </a:r>
          </a:p>
          <a:p>
            <a:pPr lvl="1"/>
            <a:r>
              <a:rPr lang="en-US" dirty="0"/>
              <a:t>And how can I lose it!?</a:t>
            </a:r>
          </a:p>
          <a:p>
            <a:endParaRPr lang="en-US" dirty="0"/>
          </a:p>
          <a:p>
            <a:r>
              <a:rPr lang="en-US" dirty="0"/>
              <a:t>Facts about dreams, drugs and other altered states..</a:t>
            </a:r>
          </a:p>
          <a:p>
            <a:pPr marL="10791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4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660400"/>
          </a:xfrm>
        </p:spPr>
        <p:txBody>
          <a:bodyPr/>
          <a:lstStyle/>
          <a:p>
            <a:r>
              <a:rPr lang="en-US" dirty="0"/>
              <a:t>Sleep and Dreaming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5159" b="-5159"/>
          <a:stretch>
            <a:fillRect/>
          </a:stretch>
        </p:blipFill>
        <p:spPr>
          <a:xfrm>
            <a:off x="466725" y="1038225"/>
            <a:ext cx="9067799" cy="4989513"/>
          </a:xfrm>
        </p:spPr>
      </p:pic>
      <p:sp>
        <p:nvSpPr>
          <p:cNvPr id="3" name="TextBox 2"/>
          <p:cNvSpPr txBox="1"/>
          <p:nvPr/>
        </p:nvSpPr>
        <p:spPr>
          <a:xfrm>
            <a:off x="390525" y="5991225"/>
            <a:ext cx="9144000" cy="79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Deeper = slower frequency brain waves (Theta -&gt; Delta)</a:t>
            </a:r>
          </a:p>
          <a:p>
            <a:r>
              <a:rPr lang="en-US" sz="2400" dirty="0"/>
              <a:t>REM &amp; Awake = Beta, Alpha, Theta</a:t>
            </a:r>
          </a:p>
        </p:txBody>
      </p:sp>
    </p:spTree>
    <p:extLst>
      <p:ext uri="{BB962C8B-B14F-4D97-AF65-F5344CB8AC3E}">
        <p14:creationId xmlns:p14="http://schemas.microsoft.com/office/powerpoint/2010/main" val="3625097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PFC Goes to Sleep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571625"/>
            <a:ext cx="9067799" cy="1794116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925" y="3373678"/>
            <a:ext cx="9067800" cy="19057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42925" y="5534025"/>
            <a:ext cx="9067800" cy="1628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your limbic system wakes up!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Dreams are disorganized, inconsistent over time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And very emotionally charged: lots of fear and lust..</a:t>
            </a:r>
          </a:p>
          <a:p>
            <a:pPr marL="457200" indent="-457200">
              <a:buFontTx/>
              <a:buChar char="-"/>
            </a:pPr>
            <a:r>
              <a:rPr lang="en-US" sz="1600" dirty="0"/>
              <a:t>Braun et </a:t>
            </a:r>
            <a:r>
              <a:rPr lang="en-US" sz="1600"/>
              <a:t>al, 1997:  http</a:t>
            </a:r>
            <a:r>
              <a:rPr lang="en-US" sz="1600" dirty="0"/>
              <a:t>://</a:t>
            </a:r>
            <a:r>
              <a:rPr lang="en-US" sz="1600" dirty="0" err="1"/>
              <a:t>brain.oxfordjournals.org</a:t>
            </a:r>
            <a:r>
              <a:rPr lang="en-US" sz="1600" dirty="0"/>
              <a:t>/content/brain/120/7/1173.full.pdf</a:t>
            </a:r>
          </a:p>
        </p:txBody>
      </p:sp>
    </p:spTree>
    <p:extLst>
      <p:ext uri="{BB962C8B-B14F-4D97-AF65-F5344CB8AC3E}">
        <p14:creationId xmlns:p14="http://schemas.microsoft.com/office/powerpoint/2010/main" val="266477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sleep?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Synthesize proteins in synapses, </a:t>
            </a:r>
            <a:r>
              <a:rPr lang="en-US" dirty="0" err="1"/>
              <a:t>etc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your brain during the day, (re)build your brain at night</a:t>
            </a:r>
          </a:p>
          <a:p>
            <a:pPr lvl="1"/>
            <a:r>
              <a:rPr lang="en-US" dirty="0"/>
              <a:t>Why babies sleep so much..</a:t>
            </a:r>
          </a:p>
          <a:p>
            <a:pPr lvl="1"/>
            <a:r>
              <a:rPr lang="en-US" dirty="0"/>
              <a:t>Result = better memory after sleep – “consolidated” synapses</a:t>
            </a:r>
          </a:p>
        </p:txBody>
      </p:sp>
    </p:spTree>
    <p:extLst>
      <p:ext uri="{BB962C8B-B14F-4D97-AF65-F5344CB8AC3E}">
        <p14:creationId xmlns:p14="http://schemas.microsoft.com/office/powerpoint/2010/main" val="1922146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disorder have you had!?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A. Nightmares</a:t>
            </a:r>
          </a:p>
          <a:p>
            <a:pPr marL="107916" indent="0">
              <a:buNone/>
            </a:pPr>
            <a:r>
              <a:rPr lang="en-US" dirty="0"/>
              <a:t>B. Insomnia</a:t>
            </a:r>
          </a:p>
          <a:p>
            <a:pPr marL="107916" indent="0">
              <a:buNone/>
            </a:pPr>
            <a:r>
              <a:rPr lang="en-US" dirty="0"/>
              <a:t>C. Night terrors</a:t>
            </a:r>
          </a:p>
          <a:p>
            <a:pPr marL="107916" indent="0">
              <a:buNone/>
            </a:pPr>
            <a:r>
              <a:rPr lang="en-US" dirty="0"/>
              <a:t>D. Sleepwalking</a:t>
            </a:r>
          </a:p>
          <a:p>
            <a:pPr marL="107916" indent="0">
              <a:buNone/>
            </a:pPr>
            <a:r>
              <a:rPr lang="en-US" dirty="0"/>
              <a:t>E. Rem-sleep behavior disorder (RBD)</a:t>
            </a:r>
          </a:p>
        </p:txBody>
      </p:sp>
    </p:spTree>
    <p:extLst>
      <p:ext uri="{BB962C8B-B14F-4D97-AF65-F5344CB8AC3E}">
        <p14:creationId xmlns:p14="http://schemas.microsoft.com/office/powerpoint/2010/main" val="3819182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Consciousness via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all drugs alter consciousness?</a:t>
            </a:r>
          </a:p>
          <a:p>
            <a:r>
              <a:rPr lang="en-US" dirty="0"/>
              <a:t>Are drugs actually addictive?</a:t>
            </a:r>
          </a:p>
        </p:txBody>
      </p:sp>
    </p:spTree>
    <p:extLst>
      <p:ext uri="{BB962C8B-B14F-4D97-AF65-F5344CB8AC3E}">
        <p14:creationId xmlns:p14="http://schemas.microsoft.com/office/powerpoint/2010/main" val="2511345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Addiction -&gt; </a:t>
            </a:r>
            <a:r>
              <a:rPr lang="en-US" i="1" dirty="0"/>
              <a:t>Dependence</a:t>
            </a:r>
            <a:r>
              <a:rPr lang="en-US" dirty="0"/>
              <a:t>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b="1" dirty="0"/>
              <a:t>Withdrawal</a:t>
            </a:r>
            <a:r>
              <a:rPr lang="en-US" dirty="0"/>
              <a:t>: unpleasant feelings from lack of use</a:t>
            </a:r>
          </a:p>
          <a:p>
            <a:pPr marL="107916" indent="0">
              <a:buNone/>
            </a:pPr>
            <a:r>
              <a:rPr lang="en-US" b="1" dirty="0"/>
              <a:t>Craving</a:t>
            </a:r>
            <a:r>
              <a:rPr lang="en-US" dirty="0"/>
              <a:t>: overpowering feeling of wanting</a:t>
            </a:r>
          </a:p>
          <a:p>
            <a:pPr marL="107916" indent="0">
              <a:buNone/>
            </a:pPr>
            <a:r>
              <a:rPr lang="en-US" b="1" dirty="0"/>
              <a:t>Tolerance</a:t>
            </a:r>
            <a:r>
              <a:rPr lang="en-US" dirty="0"/>
              <a:t>: progressive need for more to get same effect</a:t>
            </a:r>
          </a:p>
        </p:txBody>
      </p:sp>
    </p:spTree>
    <p:extLst>
      <p:ext uri="{BB962C8B-B14F-4D97-AF65-F5344CB8AC3E}">
        <p14:creationId xmlns:p14="http://schemas.microsoft.com/office/powerpoint/2010/main" val="1646545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Neuromodulators and Drugs</a:t>
            </a:r>
            <a:br>
              <a:rPr lang="en-US" dirty="0"/>
            </a:br>
            <a:r>
              <a:rPr lang="en-US" i="1" dirty="0"/>
              <a:t>(receptor agonists)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Acetylcholine (</a:t>
            </a:r>
            <a:r>
              <a:rPr lang="en-US" sz="2400" b="1" dirty="0" err="1"/>
              <a:t>ACh</a:t>
            </a:r>
            <a:r>
              <a:rPr lang="en-US" sz="2400" b="1" dirty="0"/>
              <a:t>)</a:t>
            </a:r>
            <a:r>
              <a:rPr lang="en-US" sz="2400" dirty="0"/>
              <a:t>: muscles, attention, learning, memory (nicotine)</a:t>
            </a:r>
          </a:p>
          <a:p>
            <a:r>
              <a:rPr lang="en-US" sz="2400" b="1" dirty="0"/>
              <a:t>Dopamine (DA):</a:t>
            </a:r>
            <a:r>
              <a:rPr lang="en-US" sz="2400" dirty="0"/>
              <a:t> when to learn, based on reward prediction errors (cocaine)</a:t>
            </a:r>
          </a:p>
          <a:p>
            <a:r>
              <a:rPr lang="en-US" sz="2400" b="1" dirty="0" err="1"/>
              <a:t>Norephinephrine</a:t>
            </a:r>
            <a:r>
              <a:rPr lang="en-US" sz="2400" b="1" dirty="0"/>
              <a:t> (NE):</a:t>
            </a:r>
            <a:r>
              <a:rPr lang="en-US" sz="2400" dirty="0"/>
              <a:t> attention, engagement (speed)</a:t>
            </a:r>
          </a:p>
          <a:p>
            <a:r>
              <a:rPr lang="en-US" sz="2400" b="1" dirty="0"/>
              <a:t>Serotonin (5HT)</a:t>
            </a:r>
            <a:r>
              <a:rPr lang="en-US" sz="2400" dirty="0"/>
              <a:t>: Mood, sleep, appetite, sex, stress (SSRI, LSD = waking dream)</a:t>
            </a:r>
          </a:p>
          <a:p>
            <a:r>
              <a:rPr lang="en-US" sz="2400" b="1" dirty="0"/>
              <a:t>Oxytocin</a:t>
            </a:r>
            <a:r>
              <a:rPr lang="en-US" sz="2400" dirty="0"/>
              <a:t>: social modulation, labor (</a:t>
            </a:r>
            <a:r>
              <a:rPr lang="en-US" sz="2400" dirty="0" err="1"/>
              <a:t>pitocin</a:t>
            </a:r>
            <a:r>
              <a:rPr lang="en-US" sz="2400" dirty="0"/>
              <a:t>)</a:t>
            </a:r>
          </a:p>
          <a:p>
            <a:r>
              <a:rPr lang="en-US" sz="2400" b="1" dirty="0"/>
              <a:t>Endorphins, Substance P</a:t>
            </a:r>
            <a:r>
              <a:rPr lang="en-US" sz="2400" dirty="0"/>
              <a:t>: pain (heroin)</a:t>
            </a:r>
          </a:p>
          <a:p>
            <a:r>
              <a:rPr lang="en-US" sz="2400" b="1" dirty="0"/>
              <a:t>GABA</a:t>
            </a:r>
            <a:r>
              <a:rPr lang="en-US" sz="2400" dirty="0"/>
              <a:t>: inhibition (</a:t>
            </a:r>
            <a:r>
              <a:rPr lang="en-US" sz="2400" dirty="0" err="1"/>
              <a:t>benzo</a:t>
            </a:r>
            <a:r>
              <a:rPr lang="en-US" sz="2400" dirty="0"/>
              <a:t>, valium,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7352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41400"/>
          </a:xfrm>
        </p:spPr>
        <p:txBody>
          <a:bodyPr/>
          <a:lstStyle/>
          <a:p>
            <a:r>
              <a:rPr lang="en-US" dirty="0"/>
              <a:t>Drugs </a:t>
            </a:r>
            <a:r>
              <a:rPr lang="en-US" i="1" dirty="0"/>
              <a:t>(receptor agonists)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sz="2800" b="1" dirty="0"/>
              <a:t>Narcotics:</a:t>
            </a:r>
            <a:r>
              <a:rPr lang="en-US" sz="2800" dirty="0"/>
              <a:t> Opium derivatives (heroin, morphine..): opioid receptor agonists</a:t>
            </a:r>
          </a:p>
          <a:p>
            <a:pPr marL="107916" indent="0">
              <a:buNone/>
            </a:pPr>
            <a:r>
              <a:rPr lang="en-US" sz="2800" b="1" dirty="0"/>
              <a:t>Depressants: </a:t>
            </a:r>
            <a:r>
              <a:rPr lang="en-US" sz="2800" dirty="0" err="1"/>
              <a:t>Benzo</a:t>
            </a:r>
            <a:r>
              <a:rPr lang="en-US" sz="2800" dirty="0"/>
              <a:t>, Valium: GABA inhibition agonists</a:t>
            </a:r>
          </a:p>
          <a:p>
            <a:pPr marL="107916" indent="0">
              <a:buNone/>
            </a:pPr>
            <a:r>
              <a:rPr lang="en-US" sz="2800" b="1" dirty="0"/>
              <a:t>Stimulants: </a:t>
            </a:r>
            <a:r>
              <a:rPr lang="en-US" sz="2800" dirty="0"/>
              <a:t>nicotine (</a:t>
            </a:r>
            <a:r>
              <a:rPr lang="en-US" sz="2800" dirty="0" err="1"/>
              <a:t>ACh</a:t>
            </a:r>
            <a:r>
              <a:rPr lang="en-US" sz="2800" dirty="0"/>
              <a:t> receptor agonist), cocaine (Dopamine receptor agonist), amphetamine (Norepinephrine + receptor agonist), caffeine (Adenosine antagonist -&gt; Dopamine agonist)</a:t>
            </a:r>
          </a:p>
          <a:p>
            <a:pPr marL="107916" indent="0">
              <a:buNone/>
            </a:pPr>
            <a:r>
              <a:rPr lang="en-US" sz="2800" b="1" dirty="0"/>
              <a:t>Psychedelics: </a:t>
            </a:r>
            <a:r>
              <a:rPr lang="en-US" sz="2800" dirty="0"/>
              <a:t>LSD, peyote, mescaline, psilocybin: affect serotonin; Marijuana: </a:t>
            </a:r>
            <a:r>
              <a:rPr lang="en-US" sz="2800" dirty="0" err="1"/>
              <a:t>cannabanoid</a:t>
            </a:r>
            <a:r>
              <a:rPr lang="en-US" sz="2800"/>
              <a:t> receptors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32088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have </a:t>
            </a:r>
            <a:r>
              <a:rPr lang="en-US" sz="4000" i="1" dirty="0"/>
              <a:t>you</a:t>
            </a:r>
            <a:r>
              <a:rPr lang="en-US" sz="4000" dirty="0"/>
              <a:t> tried? A = yes, B = 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Alcohol</a:t>
            </a:r>
          </a:p>
          <a:p>
            <a:r>
              <a:rPr lang="en-US" dirty="0"/>
              <a:t>Nicotine</a:t>
            </a:r>
          </a:p>
          <a:p>
            <a:r>
              <a:rPr lang="en-US" dirty="0"/>
              <a:t>Marijuana</a:t>
            </a:r>
          </a:p>
          <a:p>
            <a:r>
              <a:rPr lang="en-US" dirty="0"/>
              <a:t>Cocaine</a:t>
            </a:r>
          </a:p>
          <a:p>
            <a:r>
              <a:rPr lang="en-US" dirty="0"/>
              <a:t>Psilocybin (</a:t>
            </a:r>
            <a:r>
              <a:rPr lang="en-US" dirty="0" err="1"/>
              <a:t>shrooms</a:t>
            </a:r>
            <a:r>
              <a:rPr lang="en-US" dirty="0"/>
              <a:t>)</a:t>
            </a:r>
          </a:p>
          <a:p>
            <a:r>
              <a:rPr lang="en-US" dirty="0"/>
              <a:t>LSD</a:t>
            </a:r>
          </a:p>
          <a:p>
            <a:r>
              <a:rPr lang="en-US" dirty="0"/>
              <a:t>Heroin</a:t>
            </a:r>
          </a:p>
        </p:txBody>
      </p:sp>
    </p:spTree>
    <p:extLst>
      <p:ext uri="{BB962C8B-B14F-4D97-AF65-F5344CB8AC3E}">
        <p14:creationId xmlns:p14="http://schemas.microsoft.com/office/powerpoint/2010/main" val="2208861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you </a:t>
            </a:r>
            <a:r>
              <a:rPr lang="en-US" i="1" dirty="0"/>
              <a:t>dependent</a:t>
            </a:r>
            <a:r>
              <a:rPr lang="en-US" dirty="0"/>
              <a:t> on any drugs?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A. Yes</a:t>
            </a:r>
          </a:p>
          <a:p>
            <a:pPr marL="107916" indent="0">
              <a:buNone/>
            </a:pPr>
            <a:r>
              <a:rPr lang="en-US" dirty="0"/>
              <a:t>B. No</a:t>
            </a:r>
          </a:p>
          <a:p>
            <a:pPr marL="10791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206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Consciousness?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Searle: “Consciousness consists of inner, qualitative, subjective states and feelings or awareness”</a:t>
            </a:r>
          </a:p>
          <a:p>
            <a:r>
              <a:rPr lang="en-US" b="1" dirty="0" err="1"/>
              <a:t>Qualitativeness</a:t>
            </a:r>
            <a:r>
              <a:rPr lang="en-US" dirty="0"/>
              <a:t>: “feels like something..”</a:t>
            </a:r>
          </a:p>
          <a:p>
            <a:r>
              <a:rPr lang="en-US" b="1" dirty="0"/>
              <a:t>Subjectivity</a:t>
            </a:r>
            <a:r>
              <a:rPr lang="en-US" dirty="0"/>
              <a:t>: each person has their own, cannot be experienced outside of a being..</a:t>
            </a:r>
          </a:p>
          <a:p>
            <a:r>
              <a:rPr lang="en-US" b="1" dirty="0"/>
              <a:t>Unity</a:t>
            </a:r>
            <a:r>
              <a:rPr lang="en-US" dirty="0"/>
              <a:t>: single unified experience at each moment: not disjointed grab-bag of uncoordinated stuff..</a:t>
            </a:r>
          </a:p>
        </p:txBody>
      </p:sp>
    </p:spTree>
    <p:extLst>
      <p:ext uri="{BB962C8B-B14F-4D97-AF65-F5344CB8AC3E}">
        <p14:creationId xmlns:p14="http://schemas.microsoft.com/office/powerpoint/2010/main" val="1924990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Party!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/>
              </a:rPr>
              <a:t>http://learn.genetics.utah.edu/content/addiction/mouse/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3557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Hypnosis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Bottom line</a:t>
            </a:r>
            <a:r>
              <a:rPr lang="en-US"/>
              <a:t>: people </a:t>
            </a:r>
            <a:r>
              <a:rPr lang="en-US" dirty="0"/>
              <a:t>are </a:t>
            </a:r>
            <a:r>
              <a:rPr lang="en-US" i="1" dirty="0"/>
              <a:t>lemmings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12878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“hard problem”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Chalmers: How does a physical system (the brain) produce this amazing thing we experience as consciousness?</a:t>
            </a:r>
          </a:p>
          <a:p>
            <a:r>
              <a:rPr lang="en-US" dirty="0"/>
              <a:t>In other words, can we come up with an </a:t>
            </a:r>
            <a:r>
              <a:rPr lang="en-US" b="1" dirty="0"/>
              <a:t>objective</a:t>
            </a:r>
            <a:r>
              <a:rPr lang="en-US" dirty="0"/>
              <a:t> understanding of </a:t>
            </a:r>
            <a:r>
              <a:rPr lang="en-US" b="1" dirty="0"/>
              <a:t>subjective</a:t>
            </a:r>
            <a:r>
              <a:rPr lang="en-US" dirty="0"/>
              <a:t> experience?</a:t>
            </a:r>
          </a:p>
          <a:p>
            <a:r>
              <a:rPr lang="en-US" dirty="0"/>
              <a:t>Vs. “easy” problems: ability of system to access its own internal states, report on them; ability to focus attention; deliberate control of behavior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635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I think the hard problem:</a:t>
            </a:r>
          </a:p>
          <a:p>
            <a:pPr marL="107916" indent="0">
              <a:buNone/>
            </a:pPr>
            <a:r>
              <a:rPr lang="en-US" dirty="0"/>
              <a:t>A. Means that “mind” is a non-physical substance (dualism)</a:t>
            </a:r>
          </a:p>
          <a:p>
            <a:pPr marL="107916" indent="0">
              <a:buNone/>
            </a:pPr>
            <a:r>
              <a:rPr lang="en-US" dirty="0"/>
              <a:t>B. Is an illusion: once we understand enough about the brain, it will go away (materialism)</a:t>
            </a:r>
          </a:p>
          <a:p>
            <a:pPr marL="107916" indent="0">
              <a:buNone/>
            </a:pPr>
            <a:r>
              <a:rPr lang="en-US" dirty="0"/>
              <a:t>C. Is impossible because subjectivity can never be understood objectively, by definition.</a:t>
            </a:r>
          </a:p>
        </p:txBody>
      </p:sp>
    </p:spTree>
    <p:extLst>
      <p:ext uri="{BB962C8B-B14F-4D97-AF65-F5344CB8AC3E}">
        <p14:creationId xmlns:p14="http://schemas.microsoft.com/office/powerpoint/2010/main" val="1926166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Descartes: Cogito Ergo Sum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770063"/>
            <a:ext cx="4230687" cy="5059362"/>
          </a:xfrm>
        </p:spPr>
        <p:txBody>
          <a:bodyPr/>
          <a:lstStyle/>
          <a:p>
            <a:pPr marL="107950" indent="0">
              <a:buNone/>
            </a:pPr>
            <a:r>
              <a:rPr lang="en-US" dirty="0"/>
              <a:t>I think, therefore I am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Subjective cognition is </a:t>
            </a:r>
            <a:r>
              <a:rPr lang="en-US" b="1" dirty="0"/>
              <a:t>primary</a:t>
            </a:r>
            <a:endParaRPr lang="en-US" dirty="0"/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Solipsism: subjective cognition </a:t>
            </a:r>
            <a:r>
              <a:rPr lang="en-US" b="1" dirty="0"/>
              <a:t>is all there is!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endParaRPr lang="en-US" dirty="0"/>
          </a:p>
        </p:txBody>
      </p:sp>
      <p:pic>
        <p:nvPicPr>
          <p:cNvPr id="4" name="Shape 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8463" y="1800226"/>
            <a:ext cx="4787386" cy="350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7069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Subjective Experience?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sz="2800" dirty="0"/>
              <a:t>Is Subjective Experience easier to define than Consciousness?</a:t>
            </a:r>
          </a:p>
          <a:p>
            <a:r>
              <a:rPr lang="en-US" sz="2800" dirty="0"/>
              <a:t>What kinds of things have subjective experiences?  What are the essential properties of a subjective experience?</a:t>
            </a:r>
          </a:p>
          <a:p>
            <a:r>
              <a:rPr lang="en-US" sz="2800" dirty="0"/>
              <a:t>What is the simplest thing that has some kind of subjective experience?</a:t>
            </a:r>
          </a:p>
          <a:p>
            <a:pPr lvl="1"/>
            <a:r>
              <a:rPr lang="en-US" sz="2400" dirty="0"/>
              <a:t>Does it have to be </a:t>
            </a:r>
            <a:r>
              <a:rPr lang="en-US" sz="2400" i="1" dirty="0"/>
              <a:t>aware</a:t>
            </a:r>
            <a:r>
              <a:rPr lang="en-US" sz="2400" dirty="0"/>
              <a:t> of the experience to have it?</a:t>
            </a:r>
          </a:p>
          <a:p>
            <a:pPr lvl="1"/>
            <a:r>
              <a:rPr lang="en-US" sz="2400" dirty="0"/>
              <a:t>If not, then perhaps EVERYTHING has subjective some kind of subjective experience?</a:t>
            </a:r>
          </a:p>
        </p:txBody>
      </p:sp>
    </p:spTree>
    <p:extLst>
      <p:ext uri="{BB962C8B-B14F-4D97-AF65-F5344CB8AC3E}">
        <p14:creationId xmlns:p14="http://schemas.microsoft.com/office/powerpoint/2010/main" val="941810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Life of a Stone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" t="28783" r="18579" b="7714"/>
          <a:stretch/>
        </p:blipFill>
        <p:spPr>
          <a:xfrm>
            <a:off x="466725" y="1734447"/>
            <a:ext cx="6172200" cy="4826246"/>
          </a:xfrm>
        </p:spPr>
      </p:pic>
      <p:sp>
        <p:nvSpPr>
          <p:cNvPr id="5" name="TextBox 4"/>
          <p:cNvSpPr txBox="1"/>
          <p:nvPr/>
        </p:nvSpPr>
        <p:spPr>
          <a:xfrm>
            <a:off x="6867525" y="1724025"/>
            <a:ext cx="2895600" cy="391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Unique 3D position, velocity, trajectory, temperature, wet / dry, </a:t>
            </a:r>
            <a:r>
              <a:rPr lang="en-US" sz="2400" dirty="0" err="1"/>
              <a:t>etc</a:t>
            </a:r>
            <a:r>
              <a:rPr lang="en-US" sz="2400" dirty="0"/>
              <a:t> etc..</a:t>
            </a:r>
          </a:p>
          <a:p>
            <a:endParaRPr lang="en-US" sz="2400" dirty="0"/>
          </a:p>
          <a:p>
            <a:r>
              <a:rPr lang="en-US" sz="2400" dirty="0"/>
              <a:t>Only thing missing is awareness of these things</a:t>
            </a:r>
          </a:p>
          <a:p>
            <a:endParaRPr lang="en-US" sz="2400" dirty="0"/>
          </a:p>
          <a:p>
            <a:r>
              <a:rPr lang="en-US" sz="2400" dirty="0"/>
              <a:t>But that’s the *easy* problem!</a:t>
            </a:r>
          </a:p>
        </p:txBody>
      </p:sp>
    </p:spTree>
    <p:extLst>
      <p:ext uri="{BB962C8B-B14F-4D97-AF65-F5344CB8AC3E}">
        <p14:creationId xmlns:p14="http://schemas.microsoft.com/office/powerpoint/2010/main" val="3033638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1. </a:t>
            </a:r>
            <a:r>
              <a:rPr lang="en-US" i="1" dirty="0"/>
              <a:t>Consciousness</a:t>
            </a:r>
            <a:r>
              <a:rPr lang="en-US" dirty="0"/>
              <a:t> is just another name for what it’s subjectively like to “live” inside a human brain</a:t>
            </a:r>
          </a:p>
          <a:p>
            <a:pPr lvl="1"/>
            <a:r>
              <a:rPr lang="en-US" dirty="0"/>
              <a:t>Because we are human, consciousness = human</a:t>
            </a:r>
          </a:p>
          <a:p>
            <a:pPr lvl="1"/>
            <a:r>
              <a:rPr lang="en-US" dirty="0"/>
              <a:t>NOTHING else has human consciousness, by definition.</a:t>
            </a:r>
          </a:p>
          <a:p>
            <a:pPr lvl="1"/>
            <a:r>
              <a:rPr lang="en-US" dirty="0"/>
              <a:t>BUT, animals share many brain features, and their subjective experience is likely to be similar in many ways..  But never the same.  And we’ll never know, because they are *locked in*</a:t>
            </a:r>
          </a:p>
          <a:p>
            <a:pPr lvl="1"/>
            <a:r>
              <a:rPr lang="en-US" dirty="0"/>
              <a:t>And btw, I don’t even know about </a:t>
            </a:r>
            <a:r>
              <a:rPr lang="en-US" i="1" dirty="0"/>
              <a:t>you</a:t>
            </a:r>
            <a:r>
              <a:rPr lang="en-US" dirty="0"/>
              <a:t>..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816797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9262</TotalTime>
  <Words>1119</Words>
  <Application>Microsoft Macintosh PowerPoint</Application>
  <PresentationFormat>Custom</PresentationFormat>
  <Paragraphs>134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MS Gothic</vt:lpstr>
      <vt:lpstr>Arial</vt:lpstr>
      <vt:lpstr>Symbol</vt:lpstr>
      <vt:lpstr>Tahoma</vt:lpstr>
      <vt:lpstr>Times New Roman</vt:lpstr>
      <vt:lpstr>Wingdings</vt:lpstr>
      <vt:lpstr>ror_std_emerbrain</vt:lpstr>
      <vt:lpstr>Consciousness, Sleep &amp; Drugs</vt:lpstr>
      <vt:lpstr>The Big Questions</vt:lpstr>
      <vt:lpstr>What is Consciousness?</vt:lpstr>
      <vt:lpstr>The “hard problem”</vt:lpstr>
      <vt:lpstr>Click hard</vt:lpstr>
      <vt:lpstr>Descartes: Cogito Ergo Sum</vt:lpstr>
      <vt:lpstr>What is Subjective Experience?</vt:lpstr>
      <vt:lpstr>The Life of a Stone</vt:lpstr>
      <vt:lpstr>My Perspective</vt:lpstr>
      <vt:lpstr>My Perspective</vt:lpstr>
      <vt:lpstr>Consciousness Science</vt:lpstr>
      <vt:lpstr>What Counts as Conscious?</vt:lpstr>
      <vt:lpstr>Recurrent Processing = Consciousness (Lamme, 2006)</vt:lpstr>
      <vt:lpstr>Recurrent Processing = Consciousness (Lamme, 2006)</vt:lpstr>
      <vt:lpstr>Recurrent Processing = Consciousness (Lamme, 2006)</vt:lpstr>
      <vt:lpstr>Recurrence == Consciousness</vt:lpstr>
      <vt:lpstr>Is the Pulvinar the Silver Screen of the Cartesian Theater??</vt:lpstr>
      <vt:lpstr>Is Twitter Conscious?</vt:lpstr>
      <vt:lpstr>Metacognition</vt:lpstr>
      <vt:lpstr>Sleep and Dreaming</vt:lpstr>
      <vt:lpstr>Your PFC Goes to Sleep</vt:lpstr>
      <vt:lpstr>Why do we sleep?</vt:lpstr>
      <vt:lpstr>Which disorder have you had!?</vt:lpstr>
      <vt:lpstr>Altering Consciousness via Drugs</vt:lpstr>
      <vt:lpstr>Addiction -&gt; Dependence Terms</vt:lpstr>
      <vt:lpstr>Neuromodulators and Drugs (receptor agonists)</vt:lpstr>
      <vt:lpstr>Drugs (receptor agonists)</vt:lpstr>
      <vt:lpstr>What have you tried? A = yes, B = no</vt:lpstr>
      <vt:lpstr>Are you dependent on any drugs?</vt:lpstr>
      <vt:lpstr>Mouse Party!</vt:lpstr>
      <vt:lpstr>Hypnosis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165</cp:revision>
  <dcterms:created xsi:type="dcterms:W3CDTF">2009-03-18T06:10:11Z</dcterms:created>
  <dcterms:modified xsi:type="dcterms:W3CDTF">2018-10-08T05:00:26Z</dcterms:modified>
</cp:coreProperties>
</file>